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9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65" r:id="rId11"/>
    <p:sldId id="264" r:id="rId12"/>
    <p:sldId id="266" r:id="rId13"/>
    <p:sldId id="267" r:id="rId14"/>
    <p:sldId id="268" r:id="rId15"/>
    <p:sldId id="269" r:id="rId16"/>
    <p:sldId id="271" r:id="rId17"/>
    <p:sldId id="273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2BAA89-B6D6-4D88-B2ED-376A9EAACACC}" v="1" dt="2026-01-06T09:48:42.1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21"/>
    <p:restoredTop sz="94654"/>
  </p:normalViewPr>
  <p:slideViewPr>
    <p:cSldViewPr snapToGrid="0">
      <p:cViewPr varScale="1">
        <p:scale>
          <a:sx n="94" d="100"/>
          <a:sy n="94" d="100"/>
        </p:scale>
        <p:origin x="96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érard 17650" userId="ebf1daedf38a8e5c" providerId="LiveId" clId="{6D72230F-0CEA-4452-96F4-AA2DF7D8B0F2}"/>
    <pc:docChg chg="custSel delSld modSld">
      <pc:chgData name="Gérard 17650" userId="ebf1daedf38a8e5c" providerId="LiveId" clId="{6D72230F-0CEA-4452-96F4-AA2DF7D8B0F2}" dt="2026-01-06T09:51:51.370" v="4" actId="47"/>
      <pc:docMkLst>
        <pc:docMk/>
      </pc:docMkLst>
      <pc:sldChg chg="modSp mod">
        <pc:chgData name="Gérard 17650" userId="ebf1daedf38a8e5c" providerId="LiveId" clId="{6D72230F-0CEA-4452-96F4-AA2DF7D8B0F2}" dt="2026-01-06T09:48:42.314" v="1" actId="27636"/>
        <pc:sldMkLst>
          <pc:docMk/>
          <pc:sldMk cId="3935265364" sldId="256"/>
        </pc:sldMkLst>
        <pc:spChg chg="mod">
          <ac:chgData name="Gérard 17650" userId="ebf1daedf38a8e5c" providerId="LiveId" clId="{6D72230F-0CEA-4452-96F4-AA2DF7D8B0F2}" dt="2026-01-06T09:48:42.314" v="1" actId="27636"/>
          <ac:spMkLst>
            <pc:docMk/>
            <pc:sldMk cId="3935265364" sldId="256"/>
            <ac:spMk id="2" creationId="{EF217B84-5AA7-D25B-5F82-37BE2E6FD33D}"/>
          </ac:spMkLst>
        </pc:spChg>
      </pc:sldChg>
      <pc:sldChg chg="addSp">
        <pc:chgData name="Gérard 17650" userId="ebf1daedf38a8e5c" providerId="LiveId" clId="{6D72230F-0CEA-4452-96F4-AA2DF7D8B0F2}" dt="2026-01-06T09:48:42.123" v="0"/>
        <pc:sldMkLst>
          <pc:docMk/>
          <pc:sldMk cId="4060447284" sldId="259"/>
        </pc:sldMkLst>
        <pc:picChg chg="add">
          <ac:chgData name="Gérard 17650" userId="ebf1daedf38a8e5c" providerId="LiveId" clId="{6D72230F-0CEA-4452-96F4-AA2DF7D8B0F2}" dt="2026-01-06T09:48:42.123" v="0"/>
          <ac:picMkLst>
            <pc:docMk/>
            <pc:sldMk cId="4060447284" sldId="259"/>
            <ac:picMk id="6" creationId="{084401AE-A144-1B41-541A-C2EF9156D8CD}"/>
          </ac:picMkLst>
        </pc:picChg>
      </pc:sldChg>
      <pc:sldChg chg="del">
        <pc:chgData name="Gérard 17650" userId="ebf1daedf38a8e5c" providerId="LiveId" clId="{6D72230F-0CEA-4452-96F4-AA2DF7D8B0F2}" dt="2026-01-06T09:51:43.198" v="2" actId="47"/>
        <pc:sldMkLst>
          <pc:docMk/>
          <pc:sldMk cId="406359373" sldId="270"/>
        </pc:sldMkLst>
      </pc:sldChg>
      <pc:sldChg chg="del">
        <pc:chgData name="Gérard 17650" userId="ebf1daedf38a8e5c" providerId="LiveId" clId="{6D72230F-0CEA-4452-96F4-AA2DF7D8B0F2}" dt="2026-01-06T09:51:45.664" v="3" actId="47"/>
        <pc:sldMkLst>
          <pc:docMk/>
          <pc:sldMk cId="2721860117" sldId="275"/>
        </pc:sldMkLst>
      </pc:sldChg>
      <pc:sldChg chg="del">
        <pc:chgData name="Gérard 17650" userId="ebf1daedf38a8e5c" providerId="LiveId" clId="{6D72230F-0CEA-4452-96F4-AA2DF7D8B0F2}" dt="2026-01-06T09:51:51.370" v="4" actId="47"/>
        <pc:sldMkLst>
          <pc:docMk/>
          <pc:sldMk cId="813631860" sldId="27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4FA-C343-B08D-30AA4B59CAD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4FA-C343-B08D-30AA4B59CAD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4FA-C343-B08D-30AA4B59CAD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4FA-C343-B08D-30AA4B59CAD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4FA-C343-B08D-30AA4B59CAD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4FA-C343-B08D-30AA4B59CAD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4FA-C343-B08D-30AA4B59CAD8}"/>
              </c:ext>
            </c:extLst>
          </c:dPt>
          <c:cat>
            <c:strRef>
              <c:f>Feuil1!$A$2:$A$8</c:f>
              <c:strCache>
                <c:ptCount val="6"/>
                <c:pt idx="0">
                  <c:v>Coignières 306</c:v>
                </c:pt>
                <c:pt idx="1">
                  <c:v>Maurepas 30</c:v>
                </c:pt>
                <c:pt idx="2">
                  <c:v>Elancourt 32</c:v>
                </c:pt>
                <c:pt idx="3">
                  <c:v>Les Essarts le roi  12</c:v>
                </c:pt>
                <c:pt idx="4">
                  <c:v>Le Mesnil St Denis 10</c:v>
                </c:pt>
                <c:pt idx="5">
                  <c:v>Autres  59</c:v>
                </c:pt>
              </c:strCache>
            </c:strRef>
          </c:cat>
          <c:val>
            <c:numRef>
              <c:f>Feuil1!$B$2:$B$8</c:f>
              <c:numCache>
                <c:formatCode>General</c:formatCode>
                <c:ptCount val="7"/>
                <c:pt idx="0">
                  <c:v>306</c:v>
                </c:pt>
                <c:pt idx="1">
                  <c:v>30</c:v>
                </c:pt>
                <c:pt idx="2">
                  <c:v>32</c:v>
                </c:pt>
                <c:pt idx="3">
                  <c:v>12</c:v>
                </c:pt>
                <c:pt idx="4">
                  <c:v>10</c:v>
                </c:pt>
                <c:pt idx="5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4FA-C343-B08D-30AA4B59CA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6"/>
        <c:delete val="1"/>
      </c:legendEntry>
      <c:layout>
        <c:manualLayout>
          <c:xMode val="edge"/>
          <c:yMode val="edge"/>
          <c:x val="1.9979214007645029E-2"/>
          <c:y val="0.84497795836605227"/>
          <c:w val="0.94811017750297999"/>
          <c:h val="0.140450010143119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67420253449915"/>
          <c:y val="0.20415584415584415"/>
          <c:w val="0.61276234642448835"/>
          <c:h val="0.59868289191123836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réopartition  Hommes / femmes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082-234C-B360-19EFEC0307F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082-234C-B360-19EFEC0307F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082-234C-B360-19EFEC0307F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082-234C-B360-19EFEC0307FE}"/>
              </c:ext>
            </c:extLst>
          </c:dPt>
          <c:cat>
            <c:strRef>
              <c:f>Feuil1!$A$2:$A$5</c:f>
              <c:strCache>
                <c:ptCount val="2"/>
                <c:pt idx="0">
                  <c:v>Hommes 170</c:v>
                </c:pt>
                <c:pt idx="1">
                  <c:v>Femmes 279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170</c:v>
                </c:pt>
                <c:pt idx="1">
                  <c:v>279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082-234C-B360-19EFEC030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"/>
          <c:y val="0.81982399258916161"/>
          <c:w val="1"/>
          <c:h val="0.1515707503473830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Répartition jeunes / adultes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0.10924552838463186"/>
          <c:y val="0.22015273720671968"/>
          <c:w val="0.83167946365308443"/>
          <c:h val="0.58686991633644581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répartition jeunes / adultes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01D-F84D-884A-65963009222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01D-F84D-884A-65963009222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01D-F84D-884A-65963009222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01D-F84D-884A-659630092223}"/>
              </c:ext>
            </c:extLst>
          </c:dPt>
          <c:cat>
            <c:strRef>
              <c:f>Feuil1!$A$2:$A$5</c:f>
              <c:strCache>
                <c:ptCount val="2"/>
                <c:pt idx="0">
                  <c:v>adultes  286</c:v>
                </c:pt>
                <c:pt idx="1">
                  <c:v>jeunes 163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286</c:v>
                </c:pt>
                <c:pt idx="1">
                  <c:v>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1D-F84D-884A-6596300922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7.252505899670551E-3"/>
          <c:y val="0.79280160131719146"/>
          <c:w val="0.97362555199887846"/>
          <c:h val="0.182255559356265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Feuil1!$A$2:$A$15</c:f>
              <c:strCache>
                <c:ptCount val="14"/>
                <c:pt idx="0">
                  <c:v>4 ans</c:v>
                </c:pt>
                <c:pt idx="1">
                  <c:v>5 ans</c:v>
                </c:pt>
                <c:pt idx="2">
                  <c:v>6 ans</c:v>
                </c:pt>
                <c:pt idx="3">
                  <c:v>7 ans</c:v>
                </c:pt>
                <c:pt idx="4">
                  <c:v>8 ans</c:v>
                </c:pt>
                <c:pt idx="5">
                  <c:v>9 ans</c:v>
                </c:pt>
                <c:pt idx="6">
                  <c:v>10 ans</c:v>
                </c:pt>
                <c:pt idx="7">
                  <c:v>11 ans</c:v>
                </c:pt>
                <c:pt idx="8">
                  <c:v>12 ans</c:v>
                </c:pt>
                <c:pt idx="9">
                  <c:v>13 ans</c:v>
                </c:pt>
                <c:pt idx="10">
                  <c:v>14 ans</c:v>
                </c:pt>
                <c:pt idx="11">
                  <c:v>15 ans</c:v>
                </c:pt>
                <c:pt idx="12">
                  <c:v>16 ans</c:v>
                </c:pt>
                <c:pt idx="13">
                  <c:v>17 ans</c:v>
                </c:pt>
              </c:strCache>
            </c:strRef>
          </c:cat>
          <c:val>
            <c:numRef>
              <c:f>Feuil1!$B$2:$B$15</c:f>
              <c:numCache>
                <c:formatCode>General</c:formatCode>
                <c:ptCount val="14"/>
                <c:pt idx="0">
                  <c:v>4</c:v>
                </c:pt>
                <c:pt idx="1">
                  <c:v>5</c:v>
                </c:pt>
                <c:pt idx="2">
                  <c:v>9</c:v>
                </c:pt>
                <c:pt idx="3">
                  <c:v>18</c:v>
                </c:pt>
                <c:pt idx="4">
                  <c:v>15</c:v>
                </c:pt>
                <c:pt idx="5">
                  <c:v>26</c:v>
                </c:pt>
                <c:pt idx="6">
                  <c:v>13</c:v>
                </c:pt>
                <c:pt idx="7">
                  <c:v>18</c:v>
                </c:pt>
                <c:pt idx="8">
                  <c:v>11</c:v>
                </c:pt>
                <c:pt idx="9">
                  <c:v>7</c:v>
                </c:pt>
                <c:pt idx="10">
                  <c:v>11</c:v>
                </c:pt>
                <c:pt idx="11">
                  <c:v>8</c:v>
                </c:pt>
                <c:pt idx="12">
                  <c:v>10</c:v>
                </c:pt>
                <c:pt idx="1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4D-BC47-A1AC-00BD6A6A80DE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Colonne2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Feuil1!$A$2:$A$15</c:f>
              <c:strCache>
                <c:ptCount val="14"/>
                <c:pt idx="0">
                  <c:v>4 ans</c:v>
                </c:pt>
                <c:pt idx="1">
                  <c:v>5 ans</c:v>
                </c:pt>
                <c:pt idx="2">
                  <c:v>6 ans</c:v>
                </c:pt>
                <c:pt idx="3">
                  <c:v>7 ans</c:v>
                </c:pt>
                <c:pt idx="4">
                  <c:v>8 ans</c:v>
                </c:pt>
                <c:pt idx="5">
                  <c:v>9 ans</c:v>
                </c:pt>
                <c:pt idx="6">
                  <c:v>10 ans</c:v>
                </c:pt>
                <c:pt idx="7">
                  <c:v>11 ans</c:v>
                </c:pt>
                <c:pt idx="8">
                  <c:v>12 ans</c:v>
                </c:pt>
                <c:pt idx="9">
                  <c:v>13 ans</c:v>
                </c:pt>
                <c:pt idx="10">
                  <c:v>14 ans</c:v>
                </c:pt>
                <c:pt idx="11">
                  <c:v>15 ans</c:v>
                </c:pt>
                <c:pt idx="12">
                  <c:v>16 ans</c:v>
                </c:pt>
                <c:pt idx="13">
                  <c:v>17 ans</c:v>
                </c:pt>
              </c:strCache>
            </c:strRef>
          </c:cat>
          <c:val>
            <c:numRef>
              <c:f>Feuil1!$C$2:$C$15</c:f>
              <c:numCache>
                <c:formatCode>General</c:formatCode>
                <c:ptCount val="14"/>
              </c:numCache>
            </c:numRef>
          </c:val>
          <c:extLst>
            <c:ext xmlns:c16="http://schemas.microsoft.com/office/drawing/2014/chart" uri="{C3380CC4-5D6E-409C-BE32-E72D297353CC}">
              <c16:uniqueId val="{00000001-A04D-BC47-A1AC-00BD6A6A80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11829840"/>
        <c:axId val="1011236928"/>
      </c:areaChart>
      <c:catAx>
        <c:axId val="1011829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11236928"/>
        <c:crosses val="autoZero"/>
        <c:auto val="1"/>
        <c:lblAlgn val="ctr"/>
        <c:lblOffset val="100"/>
        <c:noMultiLvlLbl val="0"/>
      </c:catAx>
      <c:valAx>
        <c:axId val="1011236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118298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EVOLUTION ET REPARTITION DES ACTIVITES ENTRE JEUNES ET ADULTES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CULTURE/LOISIRS jeunes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Feuil1!$A$2:$A$6</c:f>
              <c:strCache>
                <c:ptCount val="5"/>
                <c:pt idx="0">
                  <c:v>20/21</c:v>
                </c:pt>
                <c:pt idx="1">
                  <c:v>21/22</c:v>
                </c:pt>
                <c:pt idx="2">
                  <c:v>22/23</c:v>
                </c:pt>
                <c:pt idx="3">
                  <c:v>23/24</c:v>
                </c:pt>
                <c:pt idx="4">
                  <c:v>24/25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80</c:v>
                </c:pt>
                <c:pt idx="1">
                  <c:v>78</c:v>
                </c:pt>
                <c:pt idx="2">
                  <c:v>84</c:v>
                </c:pt>
                <c:pt idx="3">
                  <c:v>76</c:v>
                </c:pt>
                <c:pt idx="4">
                  <c:v>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87F-C948-AE61-4CC29BE98281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CULTURE/LOISIRS adultes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Feuil1!$A$2:$A$6</c:f>
              <c:strCache>
                <c:ptCount val="5"/>
                <c:pt idx="0">
                  <c:v>20/21</c:v>
                </c:pt>
                <c:pt idx="1">
                  <c:v>21/22</c:v>
                </c:pt>
                <c:pt idx="2">
                  <c:v>22/23</c:v>
                </c:pt>
                <c:pt idx="3">
                  <c:v>23/24</c:v>
                </c:pt>
                <c:pt idx="4">
                  <c:v>24/25</c:v>
                </c:pt>
              </c:strCache>
            </c:strRef>
          </c:cat>
          <c:val>
            <c:numRef>
              <c:f>Feuil1!$C$2:$C$6</c:f>
              <c:numCache>
                <c:formatCode>General</c:formatCode>
                <c:ptCount val="5"/>
                <c:pt idx="0">
                  <c:v>183</c:v>
                </c:pt>
                <c:pt idx="1">
                  <c:v>161</c:v>
                </c:pt>
                <c:pt idx="2">
                  <c:v>174</c:v>
                </c:pt>
                <c:pt idx="3">
                  <c:v>183</c:v>
                </c:pt>
                <c:pt idx="4">
                  <c:v>215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87F-C948-AE61-4CC29BE98281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SPORTS jeunes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Feuil1!$A$2:$A$6</c:f>
              <c:strCache>
                <c:ptCount val="5"/>
                <c:pt idx="0">
                  <c:v>20/21</c:v>
                </c:pt>
                <c:pt idx="1">
                  <c:v>21/22</c:v>
                </c:pt>
                <c:pt idx="2">
                  <c:v>22/23</c:v>
                </c:pt>
                <c:pt idx="3">
                  <c:v>23/24</c:v>
                </c:pt>
                <c:pt idx="4">
                  <c:v>24/25</c:v>
                </c:pt>
              </c:strCache>
            </c:strRef>
          </c:cat>
          <c:val>
            <c:numRef>
              <c:f>Feuil1!$D$2:$D$6</c:f>
              <c:numCache>
                <c:formatCode>General</c:formatCode>
                <c:ptCount val="5"/>
                <c:pt idx="0">
                  <c:v>51</c:v>
                </c:pt>
                <c:pt idx="1">
                  <c:v>88</c:v>
                </c:pt>
                <c:pt idx="2">
                  <c:v>110</c:v>
                </c:pt>
                <c:pt idx="3">
                  <c:v>108</c:v>
                </c:pt>
                <c:pt idx="4">
                  <c:v>102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87F-C948-AE61-4CC29BE98281}"/>
            </c:ext>
          </c:extLst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SPORTS adultes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Feuil1!$A$2:$A$6</c:f>
              <c:strCache>
                <c:ptCount val="5"/>
                <c:pt idx="0">
                  <c:v>20/21</c:v>
                </c:pt>
                <c:pt idx="1">
                  <c:v>21/22</c:v>
                </c:pt>
                <c:pt idx="2">
                  <c:v>22/23</c:v>
                </c:pt>
                <c:pt idx="3">
                  <c:v>23/24</c:v>
                </c:pt>
                <c:pt idx="4">
                  <c:v>24/25</c:v>
                </c:pt>
              </c:strCache>
            </c:strRef>
          </c:cat>
          <c:val>
            <c:numRef>
              <c:f>Feuil1!$E$2:$E$6</c:f>
              <c:numCache>
                <c:formatCode>General</c:formatCode>
                <c:ptCount val="5"/>
                <c:pt idx="0">
                  <c:v>199</c:v>
                </c:pt>
                <c:pt idx="1">
                  <c:v>222</c:v>
                </c:pt>
                <c:pt idx="2">
                  <c:v>234</c:v>
                </c:pt>
                <c:pt idx="3">
                  <c:v>230</c:v>
                </c:pt>
                <c:pt idx="4">
                  <c:v>252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87F-C948-AE61-4CC29BE98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5776415"/>
        <c:axId val="455778127"/>
      </c:lineChart>
      <c:catAx>
        <c:axId val="4557764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55778127"/>
        <c:crosses val="autoZero"/>
        <c:auto val="1"/>
        <c:lblAlgn val="ctr"/>
        <c:lblOffset val="100"/>
        <c:noMultiLvlLbl val="0"/>
      </c:catAx>
      <c:valAx>
        <c:axId val="4557781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557764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0" cmpd="sng">
      <a:noFill/>
    </a:ln>
    <a:effectLst/>
  </c:spPr>
  <c:txPr>
    <a:bodyPr/>
    <a:lstStyle/>
    <a:p>
      <a:pPr>
        <a:defRPr sz="2000"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474335-9B17-1847-B9D8-9066A2A0512C}" type="datetimeFigureOut">
              <a:rPr lang="fr-FR" smtClean="0"/>
              <a:t>06/01/2026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BD1412-9EBA-9A43-ADD0-9487D30E4C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850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BD1412-9EBA-9A43-ADD0-9487D30E4C4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9665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BD1412-9EBA-9A43-ADD0-9487D30E4C43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1070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4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092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04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832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462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664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1/6/2026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96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1/6/2026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81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1/6/2026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390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81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39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5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7A875D55-4A80-43E9-38F6-27E36649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rt nuageux en peinture à l’huile">
            <a:extLst>
              <a:ext uri="{FF2B5EF4-FFF2-40B4-BE49-F238E27FC236}">
                <a16:creationId xmlns:a16="http://schemas.microsoft.com/office/drawing/2014/main" id="{B4C6F40F-0F74-76BA-F8E3-4E0A9949FFC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0000"/>
          </a:blip>
          <a:srcRect t="7865" b="7865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EF217B84-5AA7-D25B-5F82-37BE2E6FD3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1550" y="1228726"/>
            <a:ext cx="10372725" cy="2828925"/>
          </a:xfrm>
        </p:spPr>
        <p:txBody>
          <a:bodyPr>
            <a:normAutofit fontScale="90000"/>
          </a:bodyPr>
          <a:lstStyle/>
          <a:p>
            <a:r>
              <a:rPr lang="fr-FR" sz="5400" dirty="0">
                <a:solidFill>
                  <a:srgbClr val="FFFFFF"/>
                </a:solidFill>
              </a:rPr>
              <a:t>ASSEMBLEE GENERALE </a:t>
            </a:r>
            <a:br>
              <a:rPr lang="fr-FR" sz="5400" dirty="0">
                <a:solidFill>
                  <a:srgbClr val="FFFFFF"/>
                </a:solidFill>
              </a:rPr>
            </a:br>
            <a:br>
              <a:rPr lang="fr-FR" sz="5400" dirty="0">
                <a:solidFill>
                  <a:srgbClr val="FFFFFF"/>
                </a:solidFill>
              </a:rPr>
            </a:br>
            <a:r>
              <a:rPr lang="fr-FR" sz="5400" dirty="0">
                <a:solidFill>
                  <a:srgbClr val="FFFFFF"/>
                </a:solidFill>
              </a:rPr>
              <a:t>DU COIGNIERES FOYER CLUB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EDECC77-7FEF-71BD-F684-85DFD6532C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4700587"/>
            <a:ext cx="7588155" cy="1328737"/>
          </a:xfrm>
        </p:spPr>
        <p:txBody>
          <a:bodyPr>
            <a:normAutofit/>
          </a:bodyPr>
          <a:lstStyle/>
          <a:p>
            <a:r>
              <a:rPr lang="fr-FR" sz="4400" dirty="0">
                <a:solidFill>
                  <a:srgbClr val="FFFFFF"/>
                </a:solidFill>
              </a:rPr>
              <a:t>21 novembre 2025</a:t>
            </a:r>
          </a:p>
        </p:txBody>
      </p:sp>
    </p:spTree>
    <p:extLst>
      <p:ext uri="{BB962C8B-B14F-4D97-AF65-F5344CB8AC3E}">
        <p14:creationId xmlns:p14="http://schemas.microsoft.com/office/powerpoint/2010/main" val="39352653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DA23E8-4E81-C2ED-74FE-D93AD65D5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Répartition de adhérents entre loisirs/culture et sports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12215F7F-6304-F3A4-0961-561E6F83A2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6025314"/>
              </p:ext>
            </p:extLst>
          </p:nvPr>
        </p:nvGraphicFramePr>
        <p:xfrm>
          <a:off x="612775" y="1716088"/>
          <a:ext cx="10653712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3428">
                  <a:extLst>
                    <a:ext uri="{9D8B030D-6E8A-4147-A177-3AD203B41FA5}">
                      <a16:colId xmlns:a16="http://schemas.microsoft.com/office/drawing/2014/main" val="1181304358"/>
                    </a:ext>
                  </a:extLst>
                </a:gridCol>
                <a:gridCol w="2663428">
                  <a:extLst>
                    <a:ext uri="{9D8B030D-6E8A-4147-A177-3AD203B41FA5}">
                      <a16:colId xmlns:a16="http://schemas.microsoft.com/office/drawing/2014/main" val="3792169641"/>
                    </a:ext>
                  </a:extLst>
                </a:gridCol>
                <a:gridCol w="2663428">
                  <a:extLst>
                    <a:ext uri="{9D8B030D-6E8A-4147-A177-3AD203B41FA5}">
                      <a16:colId xmlns:a16="http://schemas.microsoft.com/office/drawing/2014/main" val="2256921295"/>
                    </a:ext>
                  </a:extLst>
                </a:gridCol>
                <a:gridCol w="2663428">
                  <a:extLst>
                    <a:ext uri="{9D8B030D-6E8A-4147-A177-3AD203B41FA5}">
                      <a16:colId xmlns:a16="http://schemas.microsoft.com/office/drawing/2014/main" val="25440343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fr-FR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Sports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dirty="0"/>
                        <a:t>Loisirs- culture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820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Enfants et ados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168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226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Adultes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252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215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467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745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281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354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635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387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9459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054178-7802-1D8D-40A9-979F9A573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Répartition des adhérents dans les différentes sections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F01894E2-6013-1D9F-7F4B-12E7FE4E98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3704756"/>
              </p:ext>
            </p:extLst>
          </p:nvPr>
        </p:nvGraphicFramePr>
        <p:xfrm>
          <a:off x="498475" y="1716723"/>
          <a:ext cx="10653713" cy="4592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4434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C4EB9B-E130-D87F-E932-30BDDCCF3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Professeurs et animateurs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B3A397-754C-0658-2EB8-C160C23B3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fr-FR" sz="4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 professeurs ou animateurs salariés 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fr-FR" sz="4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 professeurs ou animateurs auto-entrepreneurs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fr-FR" sz="4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 intervenants bénévoles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232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9E4A98-4DE1-7BD4-3FB1-296D1C367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dirty="0"/>
              <a:t>Installations municipales mises à notre disposition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947DF4-8BF2-D7B7-EA9A-2EF31AB65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fr-FR" sz="4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 gymnase pour les activités sportives ( judo, karaté, gymnastique adultes, Pilates, zumba, badminton et escalade).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fr-FR" sz="4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L’espace Alphonse Daudet pour les activités artistiques et manuelles (musique, modelage, théâtre)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fr-FR" sz="4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maison de voisinage pour les activités de jeux, artistiques et manuelles ( jeux de société, échecs, sculpture, peinture, couture et loisirs créatifs) 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fr-FR" sz="40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fr-FR" sz="40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27846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6A9D05-63E7-8654-A03B-AB3511AB7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Manifestations de l’année 24/25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54AF62-D082-820B-FC72-59FC63A2F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143000"/>
            <a:ext cx="10653579" cy="5166360"/>
          </a:xfrm>
        </p:spPr>
        <p:txBody>
          <a:bodyPr>
            <a:normAutofit fontScale="92500" lnSpcReduction="20000"/>
          </a:bodyPr>
          <a:lstStyle/>
          <a:p>
            <a:r>
              <a:rPr lang="fr-FR" sz="4000" b="1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</a:t>
            </a:r>
            <a:r>
              <a:rPr lang="fr-FR" sz="40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anifestations sportives : </a:t>
            </a:r>
            <a:r>
              <a:rPr lang="fr-FR" sz="35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Tournois judo et karaté, évènement zumba, présentation </a:t>
            </a:r>
            <a:r>
              <a:rPr lang="fr-FR" sz="35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Pickleball</a:t>
            </a:r>
            <a:r>
              <a:rPr lang="fr-FR" sz="35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séjour rando</a:t>
            </a:r>
            <a:endParaRPr lang="fr-FR" sz="35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fr-FR" sz="40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Manifestations culturelles :</a:t>
            </a:r>
            <a:r>
              <a:rPr lang="fr-FR" sz="4000" b="1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fr-FR" sz="35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Concerts, auditions, représentation de théâtre, exposition, sorties découvertes, promenades à travers les arts. </a:t>
            </a:r>
          </a:p>
          <a:p>
            <a:r>
              <a:rPr lang="fr-FR" sz="4000" b="1" kern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Manifestations festives : </a:t>
            </a:r>
            <a:r>
              <a:rPr lang="fr-FR" sz="3500" kern="0" dirty="0">
                <a:solidFill>
                  <a:srgbClr val="000000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Repas des randonneurs , </a:t>
            </a:r>
            <a:r>
              <a:rPr lang="fr-FR" sz="35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sachet de friandises à chaque enfant, </a:t>
            </a:r>
            <a:r>
              <a:rPr lang="fr-FR" sz="3500" kern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participation aux évènements municipaux (foulées des couleurs, </a:t>
            </a:r>
            <a:r>
              <a:rPr lang="fr-FR" sz="3500" kern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fête de Coignières).</a:t>
            </a:r>
            <a:endParaRPr lang="fr-FR" sz="35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2442087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860634-46FF-F586-0962-DEE2BF02D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Perspectives pour 2025 -2026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F5B662-8B4A-25DE-6EEC-FF862DE8F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FR" sz="3600" dirty="0"/>
              <a:t>Effectifs et activités</a:t>
            </a:r>
          </a:p>
          <a:p>
            <a:pPr marL="0" indent="0">
              <a:buNone/>
            </a:pPr>
            <a:r>
              <a:rPr lang="fr-FR" sz="3600" dirty="0"/>
              <a:t>Effectifs stables dans l’ensemble</a:t>
            </a:r>
          </a:p>
          <a:p>
            <a:pPr marL="0" indent="0">
              <a:buNone/>
            </a:pPr>
            <a:r>
              <a:rPr lang="fr-FR" sz="3600" dirty="0"/>
              <a:t>Création de la section </a:t>
            </a:r>
            <a:r>
              <a:rPr lang="fr-FR" sz="3600" dirty="0" err="1"/>
              <a:t>Pickleball</a:t>
            </a:r>
            <a:r>
              <a:rPr lang="fr-FR" sz="3600" dirty="0"/>
              <a:t> associée au badminton</a:t>
            </a:r>
          </a:p>
          <a:p>
            <a:pPr marL="0" indent="0">
              <a:buNone/>
            </a:pPr>
            <a:r>
              <a:rPr lang="fr-FR" sz="3600" dirty="0"/>
              <a:t>Suppression de l’activité Echecs pour adultes mais cours supplémentaire chez les enfants.</a:t>
            </a:r>
          </a:p>
          <a:p>
            <a:pPr marL="0" indent="0">
              <a:buNone/>
            </a:pPr>
            <a:r>
              <a:rPr lang="fr-FR" sz="3600" dirty="0"/>
              <a:t>Augmentation des effectifs en loisirs créatifs et couture</a:t>
            </a:r>
          </a:p>
          <a:p>
            <a:pPr marL="0" indent="0">
              <a:buNone/>
            </a:pPr>
            <a:r>
              <a:rPr lang="fr-FR" sz="3600" dirty="0"/>
              <a:t>Ouverture d’un second cours de théâtre pour enfants</a:t>
            </a:r>
          </a:p>
          <a:p>
            <a:pPr marL="0" indent="0">
              <a:buNone/>
            </a:pPr>
            <a:r>
              <a:rPr lang="fr-FR" sz="3600" dirty="0"/>
              <a:t>Ouverture de la section tarot en après-midi</a:t>
            </a:r>
          </a:p>
          <a:p>
            <a:r>
              <a:rPr lang="fr-FR" sz="3600" dirty="0"/>
              <a:t>Manifestations </a:t>
            </a:r>
          </a:p>
          <a:p>
            <a:pPr marL="0" indent="0">
              <a:buNone/>
            </a:pPr>
            <a:r>
              <a:rPr lang="fr-FR" sz="3600" dirty="0"/>
              <a:t>Tournois judo et karaté ( tournoi départemental), évènements zumba, exposition, repas des randonneurs, spectacles et auditions en musique et théâtre</a:t>
            </a:r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Picture 3" descr="Art nuageux en peinture à l’huile">
            <a:extLst>
              <a:ext uri="{FF2B5EF4-FFF2-40B4-BE49-F238E27FC236}">
                <a16:creationId xmlns:a16="http://schemas.microsoft.com/office/drawing/2014/main" id="{A6BFC2C7-6DFC-703A-FAE3-35C246643D8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7865" b="7865"/>
          <a:stretch>
            <a:fillRect/>
          </a:stretch>
        </p:blipFill>
        <p:spPr>
          <a:xfrm>
            <a:off x="0" y="0"/>
            <a:ext cx="12192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52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F0BF7A-956C-CF6D-87AA-EA5D70B29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b="1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Elections au Conseil d’Administration</a:t>
            </a:r>
            <a:br>
              <a:rPr lang="fr-FR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graphicFrame>
        <p:nvGraphicFramePr>
          <p:cNvPr id="10" name="Espace réservé du contenu 9">
            <a:extLst>
              <a:ext uri="{FF2B5EF4-FFF2-40B4-BE49-F238E27FC236}">
                <a16:creationId xmlns:a16="http://schemas.microsoft.com/office/drawing/2014/main" id="{9E56F162-5B33-11C7-9DFD-01EE84F907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2125650"/>
              </p:ext>
            </p:extLst>
          </p:nvPr>
        </p:nvGraphicFramePr>
        <p:xfrm>
          <a:off x="771524" y="1680898"/>
          <a:ext cx="10807827" cy="44304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3341">
                  <a:extLst>
                    <a:ext uri="{9D8B030D-6E8A-4147-A177-3AD203B41FA5}">
                      <a16:colId xmlns:a16="http://schemas.microsoft.com/office/drawing/2014/main" val="2006163986"/>
                    </a:ext>
                  </a:extLst>
                </a:gridCol>
                <a:gridCol w="2883752">
                  <a:extLst>
                    <a:ext uri="{9D8B030D-6E8A-4147-A177-3AD203B41FA5}">
                      <a16:colId xmlns:a16="http://schemas.microsoft.com/office/drawing/2014/main" val="2803710270"/>
                    </a:ext>
                  </a:extLst>
                </a:gridCol>
                <a:gridCol w="2541270">
                  <a:extLst>
                    <a:ext uri="{9D8B030D-6E8A-4147-A177-3AD203B41FA5}">
                      <a16:colId xmlns:a16="http://schemas.microsoft.com/office/drawing/2014/main" val="528859292"/>
                    </a:ext>
                  </a:extLst>
                </a:gridCol>
                <a:gridCol w="2959464">
                  <a:extLst>
                    <a:ext uri="{9D8B030D-6E8A-4147-A177-3AD203B41FA5}">
                      <a16:colId xmlns:a16="http://schemas.microsoft.com/office/drawing/2014/main" val="1381719134"/>
                    </a:ext>
                  </a:extLst>
                </a:gridCol>
              </a:tblGrid>
              <a:tr h="2913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Personnes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1316075"/>
                  </a:ext>
                </a:extLst>
              </a:tr>
              <a:tr h="291312">
                <a:tc row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Elus ou réélus en novembre 2024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Farouk Ayad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Reste au CA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fr-FR" sz="1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8212459"/>
                  </a:ext>
                </a:extLst>
              </a:tr>
              <a:tr h="2237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Gérard </a:t>
                      </a:r>
                      <a:r>
                        <a:rPr lang="fr-FR" sz="2000" dirty="0" err="1">
                          <a:effectLst/>
                        </a:rPr>
                        <a:t>Fargeaud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Reste au CA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fr-FR" sz="1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6267725"/>
                  </a:ext>
                </a:extLst>
              </a:tr>
              <a:tr h="2913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David Font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Reste au CA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fr-FR" sz="11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1562250"/>
                  </a:ext>
                </a:extLst>
              </a:tr>
              <a:tr h="2913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Yves Leboucher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Reste au CA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fr-FR" sz="11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72948737"/>
                  </a:ext>
                </a:extLst>
              </a:tr>
              <a:tr h="2913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Sabrina </a:t>
                      </a:r>
                      <a:r>
                        <a:rPr lang="fr-FR" sz="2000" dirty="0" err="1">
                          <a:effectLst/>
                        </a:rPr>
                        <a:t>Vignel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>
                          <a:effectLst/>
                        </a:rPr>
                        <a:t>Reste au CA</a:t>
                      </a:r>
                      <a:endParaRPr lang="fr-FR" sz="20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fr-FR" sz="1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1666461"/>
                  </a:ext>
                </a:extLst>
              </a:tr>
              <a:tr h="2913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Yvan Yam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>
                          <a:effectLst/>
                        </a:rPr>
                        <a:t>Reste au CA</a:t>
                      </a:r>
                      <a:endParaRPr lang="fr-FR" sz="20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fr-FR" sz="1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0275315"/>
                  </a:ext>
                </a:extLst>
              </a:tr>
              <a:tr h="291312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Elus ou réélus  en novembre 23 sont sortants 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Marion Bel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Sortante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Se représente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20726406"/>
                  </a:ext>
                </a:extLst>
              </a:tr>
              <a:tr h="30031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Myriam Bouveret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Sortante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Se représente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4598892"/>
                  </a:ext>
                </a:extLst>
              </a:tr>
              <a:tr h="3266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Dominique Delachaux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Sortant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Ne se représente pas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299488"/>
                  </a:ext>
                </a:extLst>
              </a:tr>
              <a:tr h="3266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Betty Jacquemin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Sortante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Se représente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2210835"/>
                  </a:ext>
                </a:extLst>
              </a:tr>
              <a:tr h="3131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Loïc </a:t>
                      </a:r>
                      <a:r>
                        <a:rPr lang="fr-FR" sz="2000" dirty="0" err="1">
                          <a:effectLst/>
                        </a:rPr>
                        <a:t>Turbiau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Sortant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Ne se représente pas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4210031"/>
                  </a:ext>
                </a:extLst>
              </a:tr>
              <a:tr h="356262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Se présentent en 2025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Philippe Le Gall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0285831"/>
                  </a:ext>
                </a:extLst>
              </a:tr>
              <a:tr h="2913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4832563"/>
                  </a:ext>
                </a:extLst>
              </a:tr>
            </a:tbl>
          </a:graphicData>
        </a:graphic>
      </p:graphicFrame>
      <p:sp>
        <p:nvSpPr>
          <p:cNvPr id="11" name="Rectangle 2">
            <a:extLst>
              <a:ext uri="{FF2B5EF4-FFF2-40B4-BE49-F238E27FC236}">
                <a16:creationId xmlns:a16="http://schemas.microsoft.com/office/drawing/2014/main" id="{8E79D4E0-E8BC-3C2E-8460-5D4F62210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889954" y="-329604"/>
            <a:ext cx="1972941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sz="3600"/>
          </a:p>
        </p:txBody>
      </p:sp>
      <p:pic>
        <p:nvPicPr>
          <p:cNvPr id="3" name="Picture 3" descr="Art nuageux en peinture à l’huile">
            <a:extLst>
              <a:ext uri="{FF2B5EF4-FFF2-40B4-BE49-F238E27FC236}">
                <a16:creationId xmlns:a16="http://schemas.microsoft.com/office/drawing/2014/main" id="{E026AFA7-CE86-3EFB-C7C3-E25377320674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0000"/>
          </a:blip>
          <a:srcRect t="7865" b="7865"/>
          <a:stretch>
            <a:fillRect/>
          </a:stretch>
        </p:blipFill>
        <p:spPr>
          <a:xfrm>
            <a:off x="0" y="1"/>
            <a:ext cx="12192000" cy="1325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0802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95F80C-A152-EB52-FEB3-28CCD397B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Questions diverses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277D4A-1277-3CF0-14C7-A71F256B6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953" y="1554481"/>
            <a:ext cx="10653579" cy="43281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4000" dirty="0"/>
              <a:t>Le nouveau conseil d’administration se réunira prochainement pour élire les membres du  nouveau bureau.</a:t>
            </a:r>
          </a:p>
          <a:p>
            <a:pPr marL="0" indent="0" algn="ctr">
              <a:buNone/>
            </a:pPr>
            <a:endParaRPr lang="fr-FR" sz="5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Neue Haas Grotesk Text Pro" panose="020B0504020202020204" pitchFamily="34" charset="77"/>
            </a:endParaRPr>
          </a:p>
          <a:p>
            <a:pPr marL="0" indent="0" algn="ctr">
              <a:buNone/>
            </a:pPr>
            <a:r>
              <a:rPr lang="fr-FR" sz="5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Neue Haas Grotesk Text Pro" panose="020B0504020202020204" pitchFamily="34" charset="77"/>
              </a:rPr>
              <a:t>MERCI DE VOTRE ECOUTE</a:t>
            </a:r>
            <a:endParaRPr lang="fr-FR" sz="5000" dirty="0">
              <a:latin typeface="Neue Haas Grotesk Text Pro" panose="020B0504020202020204" pitchFamily="34" charset="77"/>
            </a:endParaRPr>
          </a:p>
        </p:txBody>
      </p:sp>
      <p:pic>
        <p:nvPicPr>
          <p:cNvPr id="5" name="Picture 3" descr="Art nuageux en peinture à l’huile">
            <a:extLst>
              <a:ext uri="{FF2B5EF4-FFF2-40B4-BE49-F238E27FC236}">
                <a16:creationId xmlns:a16="http://schemas.microsoft.com/office/drawing/2014/main" id="{EADCA5D1-E3DC-7959-0590-6CA7315CDA0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7865" b="7865"/>
          <a:stretch>
            <a:fillRect/>
          </a:stretch>
        </p:blipFill>
        <p:spPr>
          <a:xfrm>
            <a:off x="0" y="21815"/>
            <a:ext cx="12192000" cy="171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842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58FB4E-7ABF-77E8-C658-D5CE8E2B6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219951"/>
            <a:ext cx="10653578" cy="1380249"/>
          </a:xfrm>
        </p:spPr>
        <p:txBody>
          <a:bodyPr>
            <a:normAutofit/>
          </a:bodyPr>
          <a:lstStyle/>
          <a:p>
            <a:br>
              <a:rPr lang="fr-FR" dirty="0"/>
            </a:br>
            <a:r>
              <a:rPr lang="fr-FR" sz="4900" dirty="0"/>
              <a:t>Ordre du jour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FED187-9094-1FBE-1A04-927D68B05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715532"/>
            <a:ext cx="10990348" cy="4593828"/>
          </a:xfrm>
        </p:spPr>
        <p:txBody>
          <a:bodyPr>
            <a:normAutofit/>
          </a:bodyPr>
          <a:lstStyle/>
          <a:p>
            <a:pPr marL="228600" lvl="1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2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I)    Mot de la présidente</a:t>
            </a:r>
          </a:p>
          <a:p>
            <a:pPr marL="1028700" lvl="2" indent="-571500">
              <a:lnSpc>
                <a:spcPct val="107000"/>
              </a:lnSpc>
              <a:spcAft>
                <a:spcPts val="800"/>
              </a:spcAft>
              <a:buAutoNum type="romanUcParenR" startAt="2"/>
            </a:pPr>
            <a:r>
              <a:rPr lang="fr-FR" sz="32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Rapport moral de la présidente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200" b="1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III)</a:t>
            </a:r>
            <a:r>
              <a:rPr lang="fr-FR" sz="32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Rapport financier du trésorier</a:t>
            </a:r>
            <a:endParaRPr lang="fr-FR" sz="3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200" b="1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IV)</a:t>
            </a:r>
            <a:r>
              <a:rPr lang="fr-FR" sz="32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Approbation du rapport moral et du rapport financier </a:t>
            </a:r>
            <a:endParaRPr lang="fr-FR" sz="3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200" b="1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V)</a:t>
            </a:r>
            <a:r>
              <a:rPr lang="fr-FR" sz="32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Élection du Conseil d’Administration </a:t>
            </a:r>
            <a:endParaRPr lang="fr-FR" sz="3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200" b="1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VI)	</a:t>
            </a:r>
            <a:r>
              <a:rPr lang="fr-FR" sz="32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Questions diverses</a:t>
            </a:r>
            <a:endParaRPr lang="fr-FR" sz="3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" name="Picture 3" descr="Art nuageux en peinture à l’huile">
            <a:extLst>
              <a:ext uri="{FF2B5EF4-FFF2-40B4-BE49-F238E27FC236}">
                <a16:creationId xmlns:a16="http://schemas.microsoft.com/office/drawing/2014/main" id="{992189BC-D299-A3AE-B92B-DBC77EB6CA4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7865" b="7865"/>
          <a:stretch>
            <a:fillRect/>
          </a:stretch>
        </p:blipFill>
        <p:spPr>
          <a:xfrm rot="10800000">
            <a:off x="11821" y="-27185"/>
            <a:ext cx="12192000" cy="171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10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3CE636-229C-C39E-7671-E21BEE514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6" y="547821"/>
            <a:ext cx="10653578" cy="1132258"/>
          </a:xfrm>
        </p:spPr>
        <p:txBody>
          <a:bodyPr/>
          <a:lstStyle/>
          <a:p>
            <a:r>
              <a:rPr lang="fr-FR" dirty="0"/>
              <a:t>RAPPORT MORAL DE LA PRESIDENTE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C3B72D-1333-12B5-A87C-2B91C46EE1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343025"/>
            <a:ext cx="10966705" cy="4966335"/>
          </a:xfrm>
        </p:spPr>
        <p:txBody>
          <a:bodyPr/>
          <a:lstStyle/>
          <a:p>
            <a:pPr marL="0" indent="0">
              <a:buNone/>
            </a:pPr>
            <a:r>
              <a:rPr lang="fr-FR" sz="2800" dirty="0"/>
              <a:t>Conseil d’administration de l’année 2024 – 2025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400BF8A-1F82-11AB-289D-04307F3E82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68649"/>
              </p:ext>
            </p:extLst>
          </p:nvPr>
        </p:nvGraphicFramePr>
        <p:xfrm>
          <a:off x="612646" y="2109788"/>
          <a:ext cx="10235809" cy="47242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88716">
                  <a:extLst>
                    <a:ext uri="{9D8B030D-6E8A-4147-A177-3AD203B41FA5}">
                      <a16:colId xmlns:a16="http://schemas.microsoft.com/office/drawing/2014/main" val="697250771"/>
                    </a:ext>
                  </a:extLst>
                </a:gridCol>
                <a:gridCol w="6747093">
                  <a:extLst>
                    <a:ext uri="{9D8B030D-6E8A-4147-A177-3AD203B41FA5}">
                      <a16:colId xmlns:a16="http://schemas.microsoft.com/office/drawing/2014/main" val="3262399281"/>
                    </a:ext>
                  </a:extLst>
                </a:gridCol>
              </a:tblGrid>
              <a:tr h="6304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800" dirty="0">
                          <a:effectLst/>
                        </a:rPr>
                        <a:t>Noms </a:t>
                      </a:r>
                      <a:endParaRPr lang="fr-FR" sz="28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800" dirty="0">
                          <a:effectLst/>
                        </a:rPr>
                        <a:t>Fonctions </a:t>
                      </a:r>
                      <a:endParaRPr lang="fr-FR" sz="28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8569727"/>
                  </a:ext>
                </a:extLst>
              </a:tr>
              <a:tr h="2392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dirty="0">
                          <a:effectLst/>
                        </a:rPr>
                        <a:t>Myriam Bouveret</a:t>
                      </a:r>
                      <a:endParaRPr lang="fr-FR" sz="20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Présidente 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7488525"/>
                  </a:ext>
                </a:extLst>
              </a:tr>
              <a:tr h="2392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dirty="0">
                          <a:effectLst/>
                        </a:rPr>
                        <a:t>Yvan Yam</a:t>
                      </a:r>
                      <a:endParaRPr lang="fr-FR" sz="20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Trésorier 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4678066"/>
                  </a:ext>
                </a:extLst>
              </a:tr>
              <a:tr h="2392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dirty="0">
                          <a:effectLst/>
                        </a:rPr>
                        <a:t>Gérard </a:t>
                      </a:r>
                      <a:r>
                        <a:rPr lang="fr-FR" sz="2000" b="0" dirty="0" err="1">
                          <a:effectLst/>
                        </a:rPr>
                        <a:t>Fargeaud</a:t>
                      </a:r>
                      <a:endParaRPr lang="fr-FR" sz="20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Trésorier adjoint - webmaster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3744067"/>
                  </a:ext>
                </a:extLst>
              </a:tr>
              <a:tr h="2392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dirty="0">
                          <a:effectLst/>
                        </a:rPr>
                        <a:t>Farouk Ayad</a:t>
                      </a:r>
                      <a:endParaRPr lang="fr-FR" sz="20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Responsable informatique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4962808"/>
                  </a:ext>
                </a:extLst>
              </a:tr>
              <a:tr h="2392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dirty="0">
                          <a:effectLst/>
                        </a:rPr>
                        <a:t>Loïc </a:t>
                      </a:r>
                      <a:r>
                        <a:rPr lang="fr-FR" sz="2000" b="0" dirty="0" err="1">
                          <a:effectLst/>
                        </a:rPr>
                        <a:t>Turbiau</a:t>
                      </a:r>
                      <a:endParaRPr lang="fr-FR" sz="20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Vice-président – webmaster – randonnées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4193808"/>
                  </a:ext>
                </a:extLst>
              </a:tr>
              <a:tr h="487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dirty="0">
                          <a:effectLst/>
                        </a:rPr>
                        <a:t>Yves Leboucher</a:t>
                      </a:r>
                      <a:endParaRPr lang="fr-FR" sz="20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Membre du CA – Assistance technique et évènementielle – images et son – randonnées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3414572"/>
                  </a:ext>
                </a:extLst>
              </a:tr>
              <a:tr h="2392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dirty="0">
                          <a:effectLst/>
                        </a:rPr>
                        <a:t>Marion Bel</a:t>
                      </a:r>
                      <a:endParaRPr lang="fr-FR" sz="20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Secrétaire 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2545992"/>
                  </a:ext>
                </a:extLst>
              </a:tr>
              <a:tr h="2392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dirty="0">
                          <a:effectLst/>
                        </a:rPr>
                        <a:t>Sabrina </a:t>
                      </a:r>
                      <a:r>
                        <a:rPr lang="fr-FR" sz="2000" b="0" dirty="0" err="1">
                          <a:effectLst/>
                        </a:rPr>
                        <a:t>Vignel</a:t>
                      </a:r>
                      <a:endParaRPr lang="fr-FR" sz="20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Trésorière adjointe 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9320065"/>
                  </a:ext>
                </a:extLst>
              </a:tr>
              <a:tr h="487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dirty="0">
                          <a:effectLst/>
                        </a:rPr>
                        <a:t>Betty Jacquemin</a:t>
                      </a:r>
                      <a:endParaRPr lang="fr-FR" sz="20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Membre du CA – organisation des sorties découvertes - promenade à travers les arts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7102301"/>
                  </a:ext>
                </a:extLst>
              </a:tr>
              <a:tr h="2392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dirty="0">
                          <a:effectLst/>
                        </a:rPr>
                        <a:t>David Font</a:t>
                      </a:r>
                      <a:endParaRPr lang="fr-FR" sz="20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Membre du CA - Badminton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3917860"/>
                  </a:ext>
                </a:extLst>
              </a:tr>
              <a:tr h="2392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dirty="0">
                          <a:effectLst/>
                        </a:rPr>
                        <a:t>Dominique Delachaux</a:t>
                      </a:r>
                      <a:endParaRPr lang="fr-FR" sz="20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Membre du CA - Musique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8685962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18F15D31-6006-41E9-7497-99755B65E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6862" y="2109788"/>
            <a:ext cx="1656274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" name="Picture 3" descr="Art nuageux en peinture à l’huile">
            <a:extLst>
              <a:ext uri="{FF2B5EF4-FFF2-40B4-BE49-F238E27FC236}">
                <a16:creationId xmlns:a16="http://schemas.microsoft.com/office/drawing/2014/main" id="{DC90A082-91F6-50F1-E727-5868B69E566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7865" b="7865"/>
          <a:stretch>
            <a:fillRect/>
          </a:stretch>
        </p:blipFill>
        <p:spPr>
          <a:xfrm>
            <a:off x="0" y="2"/>
            <a:ext cx="12192000" cy="134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050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3867147-1C83-BF71-39B0-B590EE7F3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257301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DDC9A6A-6EBF-8D10-503B-CF729464D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8" y="213360"/>
            <a:ext cx="10872216" cy="1043941"/>
          </a:xfrm>
        </p:spPr>
        <p:txBody>
          <a:bodyPr anchor="t">
            <a:normAutofit/>
          </a:bodyPr>
          <a:lstStyle/>
          <a:p>
            <a:r>
              <a:rPr lang="fr-FR" dirty="0"/>
              <a:t>BILAN DE L’ANNEE 2024 - 2025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B25649-EA68-5BA3-30F3-7CE854DA8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106" y="1470662"/>
            <a:ext cx="10872216" cy="2430778"/>
          </a:xfrm>
        </p:spPr>
        <p:txBody>
          <a:bodyPr anchor="t">
            <a:normAutofit/>
          </a:bodyPr>
          <a:lstStyle/>
          <a:p>
            <a:r>
              <a:rPr lang="fr-FR" sz="2800" dirty="0"/>
              <a:t>Gestion de l’association</a:t>
            </a:r>
          </a:p>
          <a:p>
            <a:r>
              <a:rPr lang="fr-FR" sz="2800" dirty="0"/>
              <a:t>Changement dans les activités en 2024 – 2025</a:t>
            </a:r>
          </a:p>
          <a:p>
            <a:r>
              <a:rPr lang="fr-FR" sz="2800" dirty="0"/>
              <a:t>Effectifs et répartition par section</a:t>
            </a:r>
          </a:p>
        </p:txBody>
      </p:sp>
      <p:pic>
        <p:nvPicPr>
          <p:cNvPr id="4" name="Picture 3" descr="Art nuageux en peinture à l’huile">
            <a:extLst>
              <a:ext uri="{FF2B5EF4-FFF2-40B4-BE49-F238E27FC236}">
                <a16:creationId xmlns:a16="http://schemas.microsoft.com/office/drawing/2014/main" id="{38CB8FED-74DA-AABD-501C-55EADE4F571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7865" b="7865"/>
          <a:stretch>
            <a:fillRect/>
          </a:stretch>
        </p:blipFill>
        <p:spPr>
          <a:xfrm rot="10800000">
            <a:off x="0" y="1"/>
            <a:ext cx="12192000" cy="1257299"/>
          </a:xfrm>
          <a:prstGeom prst="rect">
            <a:avLst/>
          </a:prstGeom>
        </p:spPr>
      </p:pic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19F69337-D5D5-DE87-E44A-651C6837E4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880552"/>
              </p:ext>
            </p:extLst>
          </p:nvPr>
        </p:nvGraphicFramePr>
        <p:xfrm>
          <a:off x="731520" y="3429000"/>
          <a:ext cx="10872216" cy="4137661"/>
        </p:xfrm>
        <a:graphic>
          <a:graphicData uri="http://schemas.openxmlformats.org/drawingml/2006/table">
            <a:tbl>
              <a:tblPr firstRow="1" firstCol="1" bandRow="1">
                <a:solidFill>
                  <a:srgbClr val="F2F2F2">
                    <a:alpha val="30196"/>
                  </a:srgbClr>
                </a:solidFill>
                <a:tableStyleId>{5C22544A-7EE6-4342-B048-85BDC9FD1C3A}</a:tableStyleId>
              </a:tblPr>
              <a:tblGrid>
                <a:gridCol w="1653334">
                  <a:extLst>
                    <a:ext uri="{9D8B030D-6E8A-4147-A177-3AD203B41FA5}">
                      <a16:colId xmlns:a16="http://schemas.microsoft.com/office/drawing/2014/main" val="1978967294"/>
                    </a:ext>
                  </a:extLst>
                </a:gridCol>
                <a:gridCol w="1944266">
                  <a:extLst>
                    <a:ext uri="{9D8B030D-6E8A-4147-A177-3AD203B41FA5}">
                      <a16:colId xmlns:a16="http://schemas.microsoft.com/office/drawing/2014/main" val="478161223"/>
                    </a:ext>
                  </a:extLst>
                </a:gridCol>
                <a:gridCol w="1845315">
                  <a:extLst>
                    <a:ext uri="{9D8B030D-6E8A-4147-A177-3AD203B41FA5}">
                      <a16:colId xmlns:a16="http://schemas.microsoft.com/office/drawing/2014/main" val="797161049"/>
                    </a:ext>
                  </a:extLst>
                </a:gridCol>
                <a:gridCol w="1845315">
                  <a:extLst>
                    <a:ext uri="{9D8B030D-6E8A-4147-A177-3AD203B41FA5}">
                      <a16:colId xmlns:a16="http://schemas.microsoft.com/office/drawing/2014/main" val="244412979"/>
                    </a:ext>
                  </a:extLst>
                </a:gridCol>
                <a:gridCol w="1970108">
                  <a:extLst>
                    <a:ext uri="{9D8B030D-6E8A-4147-A177-3AD203B41FA5}">
                      <a16:colId xmlns:a16="http://schemas.microsoft.com/office/drawing/2014/main" val="1245413766"/>
                    </a:ext>
                  </a:extLst>
                </a:gridCol>
                <a:gridCol w="1613878">
                  <a:extLst>
                    <a:ext uri="{9D8B030D-6E8A-4147-A177-3AD203B41FA5}">
                      <a16:colId xmlns:a16="http://schemas.microsoft.com/office/drawing/2014/main" val="2200343185"/>
                    </a:ext>
                  </a:extLst>
                </a:gridCol>
              </a:tblGrid>
              <a:tr h="6050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cap="none" spc="0" baseline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2020/2021</a:t>
                      </a:r>
                    </a:p>
                  </a:txBody>
                  <a:tcPr marL="95543" marR="55121" marT="73494" marB="73494" anchor="ctr">
                    <a:lnL w="19050" cap="flat" cmpd="sng" algn="ctr">
                      <a:noFill/>
                      <a:prstDash val="soli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cap="none" spc="0" baseline="0" dirty="0">
                          <a:solidFill>
                            <a:schemeClr val="bg1"/>
                          </a:solidFill>
                          <a:effectLst/>
                        </a:rPr>
                        <a:t>2021/2022</a:t>
                      </a:r>
                      <a:endParaRPr lang="fr-FR" sz="2000" b="0" cap="none" spc="0" baseline="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543" marR="55121" marT="73494" marB="73494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kern="1200" cap="none" spc="0" baseline="0" dirty="0">
                          <a:solidFill>
                            <a:schemeClr val="bg1"/>
                          </a:solidFill>
                          <a:effectLst/>
                        </a:rPr>
                        <a:t>2022/2023</a:t>
                      </a:r>
                      <a:endParaRPr lang="fr-FR" sz="2000" b="0" cap="none" spc="0" baseline="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543" marR="55121" marT="73494" marB="73494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kern="1200" cap="none" spc="0" baseline="0">
                          <a:solidFill>
                            <a:schemeClr val="bg1"/>
                          </a:solidFill>
                          <a:effectLst/>
                        </a:rPr>
                        <a:t>2023/2024</a:t>
                      </a:r>
                      <a:endParaRPr lang="fr-FR" sz="2000" b="0" cap="none" spc="0" baseline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543" marR="55121" marT="73494" marB="73494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kern="1200" cap="none" spc="0" baseline="0">
                          <a:solidFill>
                            <a:schemeClr val="bg1"/>
                          </a:solidFill>
                          <a:effectLst/>
                        </a:rPr>
                        <a:t>2024/2025</a:t>
                      </a:r>
                      <a:endParaRPr lang="fr-FR" sz="2000" b="0" cap="none" spc="0" baseline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543" marR="55121" marT="73494" marB="73494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kern="1200" cap="none" spc="0" baseline="0" dirty="0">
                          <a:solidFill>
                            <a:schemeClr val="bg1"/>
                          </a:solidFill>
                          <a:effectLst/>
                        </a:rPr>
                        <a:t>2025/2026</a:t>
                      </a:r>
                      <a:endParaRPr lang="fr-FR" sz="2000" b="0" cap="none" spc="0" baseline="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543" marR="55121" marT="73494" marB="73494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928521"/>
                  </a:ext>
                </a:extLst>
              </a:tr>
              <a:tr h="35326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cap="none" spc="0" baseline="0" dirty="0">
                          <a:solidFill>
                            <a:schemeClr val="tx1"/>
                          </a:solidFill>
                          <a:effectLst/>
                        </a:rPr>
                        <a:t>354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cap="none" spc="0" baseline="0" dirty="0">
                          <a:solidFill>
                            <a:schemeClr val="tx1"/>
                          </a:solidFill>
                          <a:effectLst/>
                        </a:rPr>
                        <a:t>adhérents</a:t>
                      </a:r>
                      <a:endParaRPr lang="fr-FR" sz="2000" b="0" cap="none" spc="0" baseline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543" marR="55121" marT="73494" marB="73494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cap="none" spc="0" baseline="0" dirty="0">
                          <a:solidFill>
                            <a:schemeClr val="tx1"/>
                          </a:solidFill>
                          <a:effectLst/>
                        </a:rPr>
                        <a:t>405 adhérents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cap="none" spc="0" baseline="0" dirty="0">
                          <a:solidFill>
                            <a:schemeClr val="tx1"/>
                          </a:solidFill>
                          <a:effectLst/>
                        </a:rPr>
                        <a:t>dont 266 Coignièriens (66%)</a:t>
                      </a:r>
                      <a:endParaRPr lang="fr-FR" sz="2000" cap="none" spc="0" baseline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543" marR="55121" marT="73494" marB="73494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fr-FR" sz="2000" kern="1200" cap="none" spc="0" baseline="0" dirty="0">
                          <a:solidFill>
                            <a:schemeClr val="tx1"/>
                          </a:solidFill>
                          <a:effectLst/>
                        </a:rPr>
                        <a:t>447</a:t>
                      </a:r>
                      <a:endParaRPr lang="fr-FR" sz="2000" cap="none" spc="0" baseline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fr-FR" sz="2000" kern="1200" cap="none" spc="0" baseline="0" dirty="0">
                          <a:solidFill>
                            <a:schemeClr val="tx1"/>
                          </a:solidFill>
                          <a:effectLst/>
                        </a:rPr>
                        <a:t>adhérents</a:t>
                      </a:r>
                      <a:endParaRPr lang="fr-FR" sz="2000" cap="none" spc="0" baseline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kern="1200" cap="none" spc="0" baseline="0" dirty="0">
                          <a:solidFill>
                            <a:schemeClr val="tx1"/>
                          </a:solidFill>
                          <a:effectLst/>
                        </a:rPr>
                        <a:t>dont 299 Coignièriens (68%)</a:t>
                      </a:r>
                      <a:endParaRPr lang="fr-FR" sz="2000" cap="none" spc="0" baseline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543" marR="55121" marT="73494" marB="73494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kern="1200" cap="none" spc="0" baseline="0" dirty="0">
                          <a:solidFill>
                            <a:schemeClr val="tx1"/>
                          </a:solidFill>
                          <a:effectLst/>
                        </a:rPr>
                        <a:t>444</a:t>
                      </a:r>
                      <a:endParaRPr lang="fr-FR" sz="2000" cap="none" spc="0" baseline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kern="1200" cap="none" spc="0" baseline="0" dirty="0">
                          <a:solidFill>
                            <a:schemeClr val="tx1"/>
                          </a:solidFill>
                          <a:effectLst/>
                        </a:rPr>
                        <a:t>adhérents</a:t>
                      </a:r>
                      <a:endParaRPr lang="fr-FR" sz="2000" cap="none" spc="0" baseline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kern="1200" cap="none" spc="0" baseline="0" dirty="0">
                          <a:solidFill>
                            <a:schemeClr val="tx1"/>
                          </a:solidFill>
                          <a:effectLst/>
                        </a:rPr>
                        <a:t>Dont 308 Coignièriens</a:t>
                      </a:r>
                      <a:endParaRPr lang="fr-FR" sz="2000" cap="none" spc="0" baseline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kern="1200" cap="none" spc="0" baseline="0" dirty="0">
                          <a:solidFill>
                            <a:schemeClr val="tx1"/>
                          </a:solidFill>
                          <a:effectLst/>
                        </a:rPr>
                        <a:t>( 69 %)</a:t>
                      </a:r>
                      <a:endParaRPr lang="fr-FR" sz="2000" cap="none" spc="0" baseline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5543" marR="55121" marT="73494" marB="73494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1" i="0" kern="1200" cap="none" spc="0" baseline="0" dirty="0">
                          <a:solidFill>
                            <a:schemeClr val="tx1"/>
                          </a:solidFill>
                          <a:effectLst/>
                        </a:rPr>
                        <a:t>449</a:t>
                      </a:r>
                      <a:endParaRPr lang="fr-FR" sz="2000" b="1" i="0" cap="none" spc="0" baseline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1" i="0" kern="1200" cap="none" spc="0" baseline="0" dirty="0">
                          <a:solidFill>
                            <a:schemeClr val="tx1"/>
                          </a:solidFill>
                          <a:effectLst/>
                        </a:rPr>
                        <a:t>adhérents</a:t>
                      </a:r>
                      <a:endParaRPr lang="fr-FR" sz="2000" b="1" i="0" cap="none" spc="0" baseline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1" i="0" kern="1200" cap="none" spc="0" baseline="0" dirty="0">
                          <a:solidFill>
                            <a:schemeClr val="tx1"/>
                          </a:solidFill>
                          <a:effectLst/>
                        </a:rPr>
                        <a:t>dont 306 Coignièriens (68%)</a:t>
                      </a:r>
                      <a:endParaRPr lang="fr-FR" sz="2000" b="1" i="0" cap="none" spc="0" baseline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1" i="0" kern="1200" cap="none" spc="0" baseline="0" dirty="0">
                          <a:solidFill>
                            <a:schemeClr val="tx1"/>
                          </a:solidFill>
                          <a:effectLst/>
                        </a:rPr>
                        <a:t>143 issus de 32 autres communes (32%)</a:t>
                      </a:r>
                      <a:endParaRPr lang="fr-FR" sz="2000" b="1" i="0" cap="none" spc="0" baseline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543" marR="55121" marT="73494" marB="73494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1813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kern="1200" cap="none" spc="0" baseline="0" dirty="0">
                          <a:solidFill>
                            <a:schemeClr val="tx1"/>
                          </a:solidFill>
                          <a:effectLst/>
                        </a:rPr>
                        <a:t>415</a:t>
                      </a:r>
                    </a:p>
                    <a:p>
                      <a:pPr marL="31813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kern="1200" cap="none" spc="0" baseline="0" dirty="0">
                          <a:solidFill>
                            <a:schemeClr val="tx1"/>
                          </a:solidFill>
                          <a:effectLst/>
                        </a:rPr>
                        <a:t>À ce jour</a:t>
                      </a:r>
                      <a:endParaRPr lang="fr-FR" sz="2000" cap="none" spc="0" baseline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5543" marR="55121" marT="73494" marB="73494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mpd="sng">
                      <a:noFill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595695"/>
                  </a:ext>
                </a:extLst>
              </a:tr>
            </a:tbl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id="{084401AE-A144-1B41-541A-C2EF9156D8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675" y="938568"/>
            <a:ext cx="10272650" cy="4980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447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911BB7-928F-B299-D6E9-AED89FB41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Répartition des adhérents par commune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5EF931-E290-ECDD-9D90-9D7A902C3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878409"/>
            <a:ext cx="10653579" cy="4593828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7040CDD1-C538-582C-8008-3BEE72887A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0928430"/>
              </p:ext>
            </p:extLst>
          </p:nvPr>
        </p:nvGraphicFramePr>
        <p:xfrm>
          <a:off x="742949" y="1128713"/>
          <a:ext cx="10372725" cy="5343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9661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EDF716-8485-8432-FA9B-9BA5E347A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Répartition hommes /femmes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6F14A5-9E41-A076-E81E-5C1E85390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715532"/>
            <a:ext cx="11141203" cy="4593828"/>
          </a:xfrm>
        </p:spPr>
        <p:txBody>
          <a:bodyPr/>
          <a:lstStyle/>
          <a:p>
            <a:pPr marL="0" indent="0">
              <a:buNone/>
            </a:pPr>
            <a:r>
              <a:rPr lang="fr-FR" sz="4000" dirty="0"/>
              <a:t>170 hommes (38%) </a:t>
            </a:r>
          </a:p>
          <a:p>
            <a:pPr marL="0" indent="0">
              <a:buNone/>
            </a:pPr>
            <a:r>
              <a:rPr lang="fr-FR" sz="4000" dirty="0"/>
              <a:t>279 femmes ( 62%)</a:t>
            </a:r>
          </a:p>
          <a:p>
            <a:endParaRPr lang="fr-FR" sz="4000" dirty="0"/>
          </a:p>
          <a:p>
            <a:endParaRPr lang="fr-FR" dirty="0"/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9AD5AD61-FD74-CCD8-8003-9422726A66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3463349"/>
              </p:ext>
            </p:extLst>
          </p:nvPr>
        </p:nvGraphicFramePr>
        <p:xfrm>
          <a:off x="5832388" y="357188"/>
          <a:ext cx="5921461" cy="6372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8683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8C36F4-C0BA-3B23-F400-6FB602C2E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Répartition jeunes /adultes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85EBC9-ABBE-E817-4178-09AA34A8A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4000" dirty="0"/>
              <a:t>Jeunes 163 (36%)</a:t>
            </a:r>
          </a:p>
          <a:p>
            <a:pPr marL="0" indent="0">
              <a:buNone/>
            </a:pPr>
            <a:r>
              <a:rPr lang="fr-FR" sz="4000" dirty="0"/>
              <a:t>Adultes 286 (64%)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D22B871D-4B6B-3B8D-8162-1F1D4F8A6A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4854278"/>
              </p:ext>
            </p:extLst>
          </p:nvPr>
        </p:nvGraphicFramePr>
        <p:xfrm>
          <a:off x="5600700" y="548640"/>
          <a:ext cx="5665526" cy="6023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7065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42D95B-197C-C834-E0FE-EF4694B81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10" y="549275"/>
            <a:ext cx="10653578" cy="1132258"/>
          </a:xfrm>
        </p:spPr>
        <p:txBody>
          <a:bodyPr>
            <a:noAutofit/>
          </a:bodyPr>
          <a:lstStyle/>
          <a:p>
            <a:r>
              <a:rPr lang="fr-FR" sz="4000" dirty="0">
                <a:effectLst/>
                <a:latin typeface="+mn-lt"/>
                <a:ea typeface="Times New Roman" panose="02020603050405020304" pitchFamily="18" charset="0"/>
              </a:rPr>
              <a:t>Pyramides des âges des jeunes adhérents (</a:t>
            </a:r>
            <a:r>
              <a:rPr lang="fr-FR" sz="4000">
                <a:effectLst/>
                <a:latin typeface="+mn-lt"/>
                <a:ea typeface="Times New Roman" panose="02020603050405020304" pitchFamily="18" charset="0"/>
              </a:rPr>
              <a:t>nombre d’ </a:t>
            </a:r>
            <a:r>
              <a:rPr lang="fr-FR" sz="4000" dirty="0">
                <a:effectLst/>
                <a:latin typeface="+mn-lt"/>
                <a:ea typeface="Times New Roman" panose="02020603050405020304" pitchFamily="18" charset="0"/>
              </a:rPr>
              <a:t>adhérents par âge)</a:t>
            </a:r>
            <a:br>
              <a:rPr lang="fr-F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fr-FR" sz="4000" dirty="0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3E681202-1272-9917-37B6-9FD507204A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077811"/>
              </p:ext>
            </p:extLst>
          </p:nvPr>
        </p:nvGraphicFramePr>
        <p:xfrm>
          <a:off x="612775" y="1716088"/>
          <a:ext cx="10653713" cy="4592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78210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A8D15C-3FF4-C2E4-847B-96672F8A2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Activités proposées en 2024-2025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084FF646-9E7D-0CA2-72F6-C65AABD75A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5259197"/>
              </p:ext>
            </p:extLst>
          </p:nvPr>
        </p:nvGraphicFramePr>
        <p:xfrm>
          <a:off x="657226" y="1114769"/>
          <a:ext cx="10609000" cy="5439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4550">
                  <a:extLst>
                    <a:ext uri="{9D8B030D-6E8A-4147-A177-3AD203B41FA5}">
                      <a16:colId xmlns:a16="http://schemas.microsoft.com/office/drawing/2014/main" val="2220426715"/>
                    </a:ext>
                  </a:extLst>
                </a:gridCol>
                <a:gridCol w="2443163">
                  <a:extLst>
                    <a:ext uri="{9D8B030D-6E8A-4147-A177-3AD203B41FA5}">
                      <a16:colId xmlns:a16="http://schemas.microsoft.com/office/drawing/2014/main" val="3770695560"/>
                    </a:ext>
                  </a:extLst>
                </a:gridCol>
                <a:gridCol w="2328862">
                  <a:extLst>
                    <a:ext uri="{9D8B030D-6E8A-4147-A177-3AD203B41FA5}">
                      <a16:colId xmlns:a16="http://schemas.microsoft.com/office/drawing/2014/main" val="4126141062"/>
                    </a:ext>
                  </a:extLst>
                </a:gridCol>
                <a:gridCol w="3722425">
                  <a:extLst>
                    <a:ext uri="{9D8B030D-6E8A-4147-A177-3AD203B41FA5}">
                      <a16:colId xmlns:a16="http://schemas.microsoft.com/office/drawing/2014/main" val="2571644786"/>
                    </a:ext>
                  </a:extLst>
                </a:gridCol>
              </a:tblGrid>
              <a:tr h="491957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SPORTS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MUSIQUE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CULTURE /LOISIRS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4365905"/>
                  </a:ext>
                </a:extLst>
              </a:tr>
              <a:tr h="2066221"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  <a:p>
                      <a:pPr algn="ctr"/>
                      <a:r>
                        <a:rPr lang="fr-FR" sz="2800" dirty="0"/>
                        <a:t>ENFANTS  JEUNES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Judo</a:t>
                      </a:r>
                    </a:p>
                    <a:p>
                      <a:pPr algn="ctr"/>
                      <a:r>
                        <a:rPr lang="fr-FR" sz="2000" dirty="0"/>
                        <a:t>Karaté</a:t>
                      </a:r>
                    </a:p>
                    <a:p>
                      <a:pPr algn="ctr"/>
                      <a:r>
                        <a:rPr lang="fr-FR" sz="2000" dirty="0"/>
                        <a:t>Badminton</a:t>
                      </a:r>
                    </a:p>
                    <a:p>
                      <a:pPr algn="ctr"/>
                      <a:r>
                        <a:rPr lang="fr-FR" sz="2000" dirty="0"/>
                        <a:t>escalade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Éveil musical</a:t>
                      </a:r>
                    </a:p>
                    <a:p>
                      <a:pPr algn="ctr"/>
                      <a:r>
                        <a:rPr lang="fr-FR" sz="2000" dirty="0"/>
                        <a:t>Chant</a:t>
                      </a:r>
                    </a:p>
                    <a:p>
                      <a:pPr algn="ctr"/>
                      <a:r>
                        <a:rPr lang="fr-FR" sz="2000" dirty="0"/>
                        <a:t>Piano</a:t>
                      </a:r>
                    </a:p>
                    <a:p>
                      <a:pPr algn="ctr"/>
                      <a:r>
                        <a:rPr lang="fr-FR" sz="2000" dirty="0"/>
                        <a:t>Guitare</a:t>
                      </a:r>
                    </a:p>
                    <a:p>
                      <a:pPr algn="ctr"/>
                      <a:r>
                        <a:rPr lang="fr-FR" sz="2000" dirty="0"/>
                        <a:t>Violon</a:t>
                      </a:r>
                    </a:p>
                    <a:p>
                      <a:pPr algn="ctr"/>
                      <a:r>
                        <a:rPr lang="fr-FR" sz="2000" dirty="0"/>
                        <a:t>Saxophone</a:t>
                      </a:r>
                    </a:p>
                    <a:p>
                      <a:pPr algn="ctr"/>
                      <a:r>
                        <a:rPr lang="fr-FR" sz="2000" dirty="0"/>
                        <a:t>Clarinette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Théâtre</a:t>
                      </a:r>
                    </a:p>
                    <a:p>
                      <a:pPr algn="ctr"/>
                      <a:r>
                        <a:rPr lang="fr-FR" sz="2000" dirty="0"/>
                        <a:t>Modelage</a:t>
                      </a:r>
                    </a:p>
                    <a:p>
                      <a:pPr algn="ctr"/>
                      <a:r>
                        <a:rPr lang="fr-FR" sz="2000" dirty="0"/>
                        <a:t>Loisirs créatifs</a:t>
                      </a:r>
                    </a:p>
                    <a:p>
                      <a:pPr algn="ctr"/>
                      <a:r>
                        <a:rPr lang="fr-FR" sz="2000" dirty="0"/>
                        <a:t>Couture</a:t>
                      </a:r>
                    </a:p>
                    <a:p>
                      <a:pPr algn="ctr"/>
                      <a:r>
                        <a:rPr lang="fr-FR" sz="2000" dirty="0"/>
                        <a:t>Echecs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590674"/>
                  </a:ext>
                </a:extLst>
              </a:tr>
              <a:tr h="2722164"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  <a:p>
                      <a:pPr algn="ctr"/>
                      <a:r>
                        <a:rPr lang="fr-FR" sz="2800" dirty="0"/>
                        <a:t>ADULTES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Judo</a:t>
                      </a:r>
                    </a:p>
                    <a:p>
                      <a:pPr algn="ctr"/>
                      <a:r>
                        <a:rPr lang="fr-FR" sz="2000" dirty="0"/>
                        <a:t>karaté</a:t>
                      </a:r>
                    </a:p>
                    <a:p>
                      <a:pPr algn="ctr"/>
                      <a:r>
                        <a:rPr lang="fr-FR" sz="2000" dirty="0"/>
                        <a:t>Pilates</a:t>
                      </a:r>
                    </a:p>
                    <a:p>
                      <a:pPr algn="ctr"/>
                      <a:r>
                        <a:rPr lang="fr-FR" sz="2000" dirty="0"/>
                        <a:t>Gymnastique </a:t>
                      </a:r>
                    </a:p>
                    <a:p>
                      <a:pPr algn="ctr"/>
                      <a:r>
                        <a:rPr lang="fr-FR" sz="2000" dirty="0"/>
                        <a:t>Zumba</a:t>
                      </a:r>
                    </a:p>
                    <a:p>
                      <a:pPr algn="ctr"/>
                      <a:r>
                        <a:rPr lang="fr-FR" sz="2000" dirty="0"/>
                        <a:t>Badminton</a:t>
                      </a:r>
                    </a:p>
                    <a:p>
                      <a:pPr algn="ctr"/>
                      <a:r>
                        <a:rPr lang="fr-FR" sz="2000" dirty="0"/>
                        <a:t>Escalade</a:t>
                      </a:r>
                    </a:p>
                    <a:p>
                      <a:pPr algn="ctr"/>
                      <a:r>
                        <a:rPr lang="fr-FR" sz="2000" dirty="0"/>
                        <a:t>Randonnée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Chant</a:t>
                      </a:r>
                    </a:p>
                    <a:p>
                      <a:pPr algn="ctr"/>
                      <a:r>
                        <a:rPr lang="fr-FR" sz="2000" dirty="0"/>
                        <a:t>Piano</a:t>
                      </a:r>
                    </a:p>
                    <a:p>
                      <a:pPr algn="ctr"/>
                      <a:r>
                        <a:rPr lang="fr-FR" sz="2000" dirty="0"/>
                        <a:t>Guitare</a:t>
                      </a:r>
                    </a:p>
                    <a:p>
                      <a:pPr algn="ctr"/>
                      <a:r>
                        <a:rPr lang="fr-FR" sz="2000" dirty="0"/>
                        <a:t>Violon</a:t>
                      </a:r>
                    </a:p>
                    <a:p>
                      <a:pPr algn="ctr"/>
                      <a:r>
                        <a:rPr lang="fr-FR" sz="2000" dirty="0"/>
                        <a:t>Saxophone</a:t>
                      </a:r>
                    </a:p>
                    <a:p>
                      <a:pPr algn="ctr"/>
                      <a:r>
                        <a:rPr lang="fr-FR" sz="2000" dirty="0"/>
                        <a:t>Clarinette</a:t>
                      </a:r>
                    </a:p>
                    <a:p>
                      <a:pPr algn="ctr"/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Peinture</a:t>
                      </a:r>
                    </a:p>
                    <a:p>
                      <a:pPr algn="ctr"/>
                      <a:r>
                        <a:rPr lang="fr-FR" sz="2000" dirty="0"/>
                        <a:t>Sculpture</a:t>
                      </a:r>
                    </a:p>
                    <a:p>
                      <a:pPr algn="ctr"/>
                      <a:r>
                        <a:rPr lang="fr-FR" sz="2000" dirty="0"/>
                        <a:t>Echecs</a:t>
                      </a:r>
                    </a:p>
                    <a:p>
                      <a:pPr algn="ctr"/>
                      <a:r>
                        <a:rPr lang="fr-FR" sz="2000" dirty="0"/>
                        <a:t>Scrabble</a:t>
                      </a:r>
                    </a:p>
                    <a:p>
                      <a:pPr algn="ctr"/>
                      <a:r>
                        <a:rPr lang="fr-FR" sz="2000" dirty="0"/>
                        <a:t>Tarot</a:t>
                      </a:r>
                    </a:p>
                    <a:p>
                      <a:pPr algn="ctr"/>
                      <a:r>
                        <a:rPr lang="fr-FR" sz="2000" dirty="0"/>
                        <a:t>Sorties « découverte »</a:t>
                      </a:r>
                    </a:p>
                    <a:p>
                      <a:pPr algn="ctr"/>
                      <a:r>
                        <a:rPr lang="fr-FR" sz="2000" dirty="0"/>
                        <a:t>Promenade à travers les arts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01780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3720727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2852</TotalTime>
  <Words>737</Words>
  <Application>Microsoft Office PowerPoint</Application>
  <PresentationFormat>Grand écran</PresentationFormat>
  <Paragraphs>208</Paragraphs>
  <Slides>17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Neue Haas Grotesk Text Pro</vt:lpstr>
      <vt:lpstr>Times New Roman</vt:lpstr>
      <vt:lpstr>VanillaVTI</vt:lpstr>
      <vt:lpstr>ASSEMBLEE GENERALE   DU COIGNIERES FOYER CLUB</vt:lpstr>
      <vt:lpstr> Ordre du jour</vt:lpstr>
      <vt:lpstr>RAPPORT MORAL DE LA PRESIDENTE</vt:lpstr>
      <vt:lpstr>BILAN DE L’ANNEE 2024 - 2025</vt:lpstr>
      <vt:lpstr>Répartition des adhérents par commune </vt:lpstr>
      <vt:lpstr>Répartition hommes /femmes  </vt:lpstr>
      <vt:lpstr>Répartition jeunes /adultes</vt:lpstr>
      <vt:lpstr>Pyramides des âges des jeunes adhérents (nombre d’ adhérents par âge) </vt:lpstr>
      <vt:lpstr>Activités proposées en 2024-2025</vt:lpstr>
      <vt:lpstr>Répartition de adhérents entre loisirs/culture et sports</vt:lpstr>
      <vt:lpstr>Répartition des adhérents dans les différentes sections</vt:lpstr>
      <vt:lpstr>Professeurs et animateurs</vt:lpstr>
      <vt:lpstr> Installations municipales mises à notre disposition</vt:lpstr>
      <vt:lpstr>Manifestations de l’année 24/25</vt:lpstr>
      <vt:lpstr>Perspectives pour 2025 -2026</vt:lpstr>
      <vt:lpstr>Elections au Conseil d’Administration </vt:lpstr>
      <vt:lpstr>Questions diverses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Yvan YAM</dc:creator>
  <cp:lastModifiedBy>Gérard 17650</cp:lastModifiedBy>
  <cp:revision>18</cp:revision>
  <dcterms:created xsi:type="dcterms:W3CDTF">2025-11-09T19:34:58Z</dcterms:created>
  <dcterms:modified xsi:type="dcterms:W3CDTF">2026-01-06T09:51:51Z</dcterms:modified>
</cp:coreProperties>
</file>